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5" r:id="rId12"/>
    <p:sldId id="264" r:id="rId13"/>
  </p:sldIdLst>
  <p:sldSz cx="12190413" cy="6859588"/>
  <p:notesSz cx="6858000" cy="9144000"/>
  <p:defaultTextStyle>
    <a:defPPr>
      <a:defRPr lang="zh-TW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0066"/>
    <a:srgbClr val="003300"/>
    <a:srgbClr val="0000CC"/>
    <a:srgbClr val="3760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1" autoAdjust="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F3F1-0D31-45FB-8596-3D5BAB54E1EC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6360B-DAD5-4B33-B416-39E3CB55F3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6360B-DAD5-4B33-B416-39E3CB55F34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6360B-DAD5-4B33-B416-39E3CB55F34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6360B-DAD5-4B33-B416-39E3CB55F34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活動參考用\標準圖檔\LOGO(橫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670" y="45418"/>
            <a:ext cx="1881005" cy="5149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er\Desktop\活動參考用\標準圖檔\28276700_1650181385063472_58879814631693211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830" y="366141"/>
            <a:ext cx="7056784" cy="471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4174606" y="5013970"/>
            <a:ext cx="4288353" cy="1661993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漢神巨蛋購物廣場</a:t>
            </a:r>
            <a:endParaRPr lang="en-US" altLang="zh-TW" sz="4000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800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1F</a:t>
            </a:r>
            <a:r>
              <a:rPr lang="zh-TW" altLang="en-US" sz="2800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戶外廣場租借須知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566" y="54947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廣場使用注意事項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50590" y="1304686"/>
            <a:ext cx="1101722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⊙</a:t>
            </a:r>
            <a:r>
              <a:rPr kumimoji="1" lang="zh-TW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場地使用規範</a:t>
            </a:r>
            <a:endParaRPr kumimoji="1" lang="zh-TW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廣場不得使用火源。</a:t>
            </a:r>
            <a:endParaRPr kumimoji="1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活動使用範圍符合雙方約定大小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並</a:t>
            </a:r>
            <a:r>
              <a:rPr kumimoji="1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預留客人動線通道符合至少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500cm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寬度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kumimoji="1" lang="zh-TW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施工現場環境維持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清潔，施工人員不得於現場飲食，活動造成之垃圾請自行處理及回收。</a:t>
            </a:r>
            <a:endParaRPr kumimoji="1" lang="en-US" altLang="zh-TW" sz="18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4.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工作人員請勿吸菸、嚼檳榔，並衣著需整齊，</a:t>
            </a:r>
            <a:r>
              <a:rPr lang="zh-CN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勿有打赤膊等衣著不整情事發生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。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活動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現場請勿有販售營利之行為、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宣傳活動品無其他百貨同業訊息露出。</a:t>
            </a:r>
            <a:endParaRPr kumimoji="1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6.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現場提供之電源</a:t>
            </a:r>
            <a:r>
              <a:rPr kumimoji="1" lang="en-US" altLang="zh-TW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110V / 220V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，各活動限額</a:t>
            </a:r>
            <a:r>
              <a:rPr kumimoji="1" lang="en-US" altLang="zh-TW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50A</a:t>
            </a:r>
            <a:r>
              <a:rPr kumimoji="1" lang="zh-TW" altLang="en-US" sz="18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8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⊙</a:t>
            </a:r>
            <a:r>
              <a:rPr kumimoji="1" lang="zh-TW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安全規範</a:t>
            </a:r>
            <a:endParaRPr kumimoji="1" lang="zh-TW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確認搭建道具的牢固及安全性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現場電線、網路線，走線需黏貼牢固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電線線槽不經過客人主要行走通道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電線線槽使用反光條提醒</a:t>
            </a:r>
            <a:endParaRPr kumimoji="1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⊙</a:t>
            </a:r>
            <a:r>
              <a:rPr kumimoji="1" lang="zh-TW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發電機使用規範</a:t>
            </a:r>
            <a:endParaRPr kumimoji="1" lang="zh-TW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發電機下方使用舖布防止漏油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現場放置滅火器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發電機外圍使用安全圍欄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566" y="54947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場地申請及相關事項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94607" y="1341562"/>
            <a:ext cx="1087320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如需承租場地，請先提供活動企劃案予漢神巨蛋供審核及檔期安排。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確定承租場地需簽訂合約以保障雙方權利。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活動執行需投保公共意外保險並出示。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施工期一週前，需提供施工車牌、車型、施工人員聯絡方式及施工時間予漢神巨蛋。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進場施工車輛需於百貨營業時間前離開廣場。</a:t>
            </a:r>
            <a:endParaRPr kumimoji="1" lang="en-US" altLang="zh-TW" sz="22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kumimoji="1" lang="en-US" altLang="zh-TW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6.</a:t>
            </a:r>
            <a:r>
              <a:rPr kumimoji="1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每日施工時間為</a:t>
            </a:r>
            <a:r>
              <a:rPr kumimoji="1" lang="en-US" altLang="zh-TW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7:00AM~22:00PM</a:t>
            </a:r>
            <a:r>
              <a:rPr kumimoji="1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；營業時間內如需施工，需於施工現場圍紅絨柱。</a:t>
            </a:r>
            <a:endParaRPr kumimoji="1" lang="en-US" altLang="zh-TW" sz="22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2200" dirty="0">
                <a:latin typeface="微軟正黑體" pitchFamily="34" charset="-120"/>
                <a:ea typeface="微軟正黑體" pitchFamily="34" charset="-120"/>
              </a:rPr>
              <a:t>如有協助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架設</a:t>
            </a:r>
            <a:r>
              <a:rPr lang="zh-CN" altLang="en-US" sz="2200" dirty="0">
                <a:latin typeface="微軟正黑體" pitchFamily="34" charset="-120"/>
                <a:ea typeface="微軟正黑體" pitchFamily="34" charset="-120"/>
              </a:rPr>
              <a:t>網路、電力等額外線路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zh-CN" altLang="en-US" sz="2200" dirty="0">
                <a:latin typeface="微軟正黑體" pitchFamily="34" charset="-120"/>
                <a:ea typeface="微軟正黑體" pitchFamily="34" charset="-120"/>
              </a:rPr>
              <a:t>，請於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立約</a:t>
            </a:r>
            <a:r>
              <a:rPr lang="zh-CN" altLang="en-US" sz="2200" dirty="0">
                <a:latin typeface="微軟正黑體" pitchFamily="34" charset="-120"/>
                <a:ea typeface="微軟正黑體" pitchFamily="34" charset="-120"/>
              </a:rPr>
              <a:t>前申請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，費用另計。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4606" y="5446018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＊以上內容如有未盡事項，以漢神巨蛋購物廣場公告為準。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566" y="549474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租金費用表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2844367-5B37-4E45-AD15-64F13312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11883"/>
              </p:ext>
            </p:extLst>
          </p:nvPr>
        </p:nvGraphicFramePr>
        <p:xfrm>
          <a:off x="910630" y="1701602"/>
          <a:ext cx="10585176" cy="45375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63329">
                  <a:extLst>
                    <a:ext uri="{9D8B030D-6E8A-4147-A177-3AD203B41FA5}">
                      <a16:colId xmlns:a16="http://schemas.microsoft.com/office/drawing/2014/main" val="3695165501"/>
                    </a:ext>
                  </a:extLst>
                </a:gridCol>
                <a:gridCol w="5821847">
                  <a:extLst>
                    <a:ext uri="{9D8B030D-6E8A-4147-A177-3AD203B41FA5}">
                      <a16:colId xmlns:a16="http://schemas.microsoft.com/office/drawing/2014/main" val="801631222"/>
                    </a:ext>
                  </a:extLst>
                </a:gridCol>
              </a:tblGrid>
              <a:tr h="8834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itchFamily="34" charset="-120"/>
                          <a:ea typeface="微軟正黑體" pitchFamily="34" charset="-120"/>
                        </a:rPr>
                        <a:t>費用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itchFamily="34" charset="-120"/>
                          <a:ea typeface="微軟正黑體" pitchFamily="34" charset="-120"/>
                        </a:rPr>
                        <a:t>費用</a:t>
                      </a:r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itchFamily="34" charset="-120"/>
                          <a:ea typeface="微軟正黑體" pitchFamily="34" charset="-120"/>
                        </a:rPr>
                        <a:t>含稅</a:t>
                      </a:r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168543"/>
                  </a:ext>
                </a:extLst>
              </a:tr>
              <a:tr h="7217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1F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廣場場地租金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30,000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53125"/>
                  </a:ext>
                </a:extLst>
              </a:tr>
              <a:tr h="7211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進</a:t>
                      </a:r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撤場使用費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10,000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微軟正黑體" pitchFamily="34" charset="-120"/>
                          <a:ea typeface="微軟正黑體" pitchFamily="34" charset="-120"/>
                        </a:rPr>
                        <a:t>6F</a:t>
                      </a:r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空中花園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itchFamily="34" charset="-120"/>
                          <a:ea typeface="微軟正黑體" pitchFamily="34" charset="-120"/>
                        </a:rPr>
                        <a:t>專案價格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987680"/>
                  </a:ext>
                </a:extLst>
              </a:tr>
              <a:tr h="1490086">
                <a:tc gridSpan="2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</a:rPr>
                        <a:t>＊需於活動前交付租金之二倍金額作為履約擔保金。</a:t>
                      </a:r>
                      <a:endParaRPr kumimoji="0" lang="en-US" altLang="zh-TW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</a:rPr>
                        <a:t>＊場地租金及履約擔保金需於活動前兩週交付，且付款、退款之匯費須自付。</a:t>
                      </a:r>
                      <a:endParaRPr kumimoji="0" lang="en-US" altLang="zh-TW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</a:rPr>
                        <a:t>＊如有違約情形致場地受損或產生其他代墊款等，得扣除履約保證金作為違約金、賠償金及相關費用。</a:t>
                      </a:r>
                      <a:endParaRPr kumimoji="0" lang="en-US" altLang="zh-TW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566" y="1413570"/>
            <a:ext cx="69847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2200" dirty="0">
                <a:latin typeface="標楷體" pitchFamily="65" charset="-120"/>
                <a:ea typeface="微軟正黑體" pitchFamily="34" charset="-120"/>
              </a:rPr>
              <a:t>此商圈以巨蛋為核心緊臨北高雄主要交通要道博愛路。</a:t>
            </a:r>
            <a:endParaRPr lang="en-US" altLang="zh-TW" sz="2200" dirty="0">
              <a:latin typeface="標楷體" pitchFamily="65" charset="-120"/>
              <a:ea typeface="微軟正黑體" pitchFamily="34" charset="-120"/>
            </a:endParaRP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基地三面分別臨接博愛二路及新莊一路，路面寛度均為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米，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由火車站往北開車約</a:t>
            </a:r>
            <a:r>
              <a:rPr lang="en-US" altLang="zh-TW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分鐘，騎機車約</a:t>
            </a:r>
            <a:r>
              <a:rPr lang="en-US" altLang="zh-TW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基地距捷運站僅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公尺，人行出口採地面連通方式，消費者的流動可連成一氣，步行約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分鐘。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高速鐵路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由台南往南出發後左營總站是唯一停靠站，左營總站鄰近基地，下車在捷運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R16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轉乘至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R14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站下車步行約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分鐘。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20000"/>
              </a:spcBef>
            </a:pP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高速公路國道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號連結台南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屏東並國道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號於燕巢系統匯流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往西再與國道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號於鼎金系統交會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下交流後約</a:t>
            </a:r>
            <a:r>
              <a:rPr lang="zh-TW" altLang="zh-TW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分鐘可達基地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dirty="0">
              <a:latin typeface="標楷體" pitchFamily="65" charset="-120"/>
              <a:ea typeface="微軟正黑體" pitchFamily="34" charset="-120"/>
            </a:endParaRPr>
          </a:p>
        </p:txBody>
      </p:sp>
      <p:pic>
        <p:nvPicPr>
          <p:cNvPr id="5" name="Picture 5" descr="2008071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358" y="1485578"/>
            <a:ext cx="436140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34566" y="54947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zh-TW" sz="3200" dirty="0">
                <a:solidFill>
                  <a:srgbClr val="CC9900"/>
                </a:solidFill>
                <a:ea typeface="微軟正黑體" pitchFamily="34" charset="-120"/>
              </a:rPr>
              <a:t>商圈範圍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50" y="789305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TW" altLang="en-US" sz="2200" dirty="0">
              <a:latin typeface="標楷體" pitchFamily="65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558" y="1437377"/>
            <a:ext cx="1130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主要客層設定在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白領階級小家庭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為主其中包含講求質感、及追求都會時尚生活型態的年輕上班族。所以在整個購物中心的定位上，以現代的、年輕的、休閒的形象與質感呈現給消費者。</a:t>
            </a:r>
          </a:p>
        </p:txBody>
      </p:sp>
      <p:sp>
        <p:nvSpPr>
          <p:cNvPr id="7" name="矩形 6"/>
          <p:cNvSpPr/>
          <p:nvPr/>
        </p:nvSpPr>
        <p:spPr>
          <a:xfrm>
            <a:off x="334566" y="54947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漢神巨蛋之定位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</p:txBody>
      </p:sp>
      <p:pic>
        <p:nvPicPr>
          <p:cNvPr id="13" name="圖片 12" descr="_B6A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2918" y="4507327"/>
            <a:ext cx="3528392" cy="2352261"/>
          </a:xfrm>
          <a:prstGeom prst="rect">
            <a:avLst/>
          </a:prstGeom>
        </p:spPr>
      </p:pic>
      <p:pic>
        <p:nvPicPr>
          <p:cNvPr id="10" name="Picture 4" descr="C:\Users\User\Desktop\已完成\106年\106_04\值月生\B1F家用區改裝\_66A2109.JPG"/>
          <p:cNvPicPr>
            <a:picLocks noChangeAspect="1" noChangeArrowheads="1"/>
          </p:cNvPicPr>
          <p:nvPr/>
        </p:nvPicPr>
        <p:blipFill>
          <a:blip r:embed="rId3" cstate="print"/>
          <a:srcRect r="10349" b="7543"/>
          <a:stretch>
            <a:fillRect/>
          </a:stretch>
        </p:blipFill>
        <p:spPr bwMode="auto">
          <a:xfrm>
            <a:off x="6959302" y="2709714"/>
            <a:ext cx="46085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esktop\已完成\106年\106_04\值月生\B1F家用區改裝\_66A1258.JPG"/>
          <p:cNvPicPr>
            <a:picLocks noChangeAspect="1" noChangeArrowheads="1"/>
          </p:cNvPicPr>
          <p:nvPr/>
        </p:nvPicPr>
        <p:blipFill>
          <a:blip r:embed="rId4" cstate="print"/>
          <a:srcRect l="6897" r="13178"/>
          <a:stretch>
            <a:fillRect/>
          </a:stretch>
        </p:blipFill>
        <p:spPr bwMode="auto">
          <a:xfrm>
            <a:off x="406574" y="4922478"/>
            <a:ext cx="3096344" cy="19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11.JPG"/>
          <p:cNvPicPr>
            <a:picLocks noChangeAspect="1"/>
          </p:cNvPicPr>
          <p:nvPr/>
        </p:nvPicPr>
        <p:blipFill>
          <a:blip r:embed="rId5" cstate="print"/>
          <a:srcRect l="11850"/>
          <a:stretch>
            <a:fillRect/>
          </a:stretch>
        </p:blipFill>
        <p:spPr>
          <a:xfrm>
            <a:off x="406573" y="2709714"/>
            <a:ext cx="3096345" cy="2341722"/>
          </a:xfrm>
          <a:prstGeom prst="rect">
            <a:avLst/>
          </a:prstGeom>
        </p:spPr>
      </p:pic>
      <p:pic>
        <p:nvPicPr>
          <p:cNvPr id="12" name="圖片 11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2918" y="2709714"/>
            <a:ext cx="3456383" cy="2304256"/>
          </a:xfrm>
          <a:prstGeom prst="rect">
            <a:avLst/>
          </a:prstGeom>
        </p:spPr>
      </p:pic>
      <p:pic>
        <p:nvPicPr>
          <p:cNvPr id="14" name="Picture 3" descr="「漢神巨蛋購物廣場添好運」的圖片搜尋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7534" y="4991687"/>
            <a:ext cx="2491325" cy="186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鼎泰豐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1270" y="5015864"/>
            <a:ext cx="2767570" cy="18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82" y="1557586"/>
            <a:ext cx="11216676" cy="3860725"/>
          </a:xfrm>
          <a:prstGeom prst="rect">
            <a:avLst/>
          </a:prstGeom>
          <a:noFill/>
        </p:spPr>
      </p:pic>
      <p:sp>
        <p:nvSpPr>
          <p:cNvPr id="7" name="矩形圖說文字 6"/>
          <p:cNvSpPr/>
          <p:nvPr/>
        </p:nvSpPr>
        <p:spPr>
          <a:xfrm>
            <a:off x="1270670" y="1989634"/>
            <a:ext cx="2304256" cy="576064"/>
          </a:xfrm>
          <a:prstGeom prst="wedgeRectCallout">
            <a:avLst>
              <a:gd name="adj1" fmla="val -39572"/>
              <a:gd name="adj2" fmla="val 97774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342678" y="2061642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高雄巨蛋體育館</a:t>
            </a:r>
          </a:p>
        </p:txBody>
      </p:sp>
      <p:sp>
        <p:nvSpPr>
          <p:cNvPr id="9" name="矩形圖說文字 8"/>
          <p:cNvSpPr/>
          <p:nvPr/>
        </p:nvSpPr>
        <p:spPr>
          <a:xfrm>
            <a:off x="4222998" y="1989634"/>
            <a:ext cx="2520280" cy="576064"/>
          </a:xfrm>
          <a:prstGeom prst="wedgeRectCallout">
            <a:avLst>
              <a:gd name="adj1" fmla="val 41022"/>
              <a:gd name="adj2" fmla="val 111002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269606" y="206164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漢神巨蛋購物廣場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646934" y="5518026"/>
            <a:ext cx="1800200" cy="576064"/>
          </a:xfrm>
          <a:prstGeom prst="wedgeRectCallout">
            <a:avLst>
              <a:gd name="adj1" fmla="val -6850"/>
              <a:gd name="adj2" fmla="val -129301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718942" y="5590034"/>
            <a:ext cx="1624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1F</a:t>
            </a:r>
            <a:r>
              <a:rPr lang="zh-TW" altLang="en-US" sz="22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平面廣場</a:t>
            </a:r>
          </a:p>
        </p:txBody>
      </p:sp>
      <p:sp>
        <p:nvSpPr>
          <p:cNvPr id="13" name="矩形 12"/>
          <p:cNvSpPr/>
          <p:nvPr/>
        </p:nvSpPr>
        <p:spPr>
          <a:xfrm>
            <a:off x="334566" y="54947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戶外實景照片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</p:txBody>
      </p:sp>
      <p:sp>
        <p:nvSpPr>
          <p:cNvPr id="14" name="矩形圖說文字 10">
            <a:extLst>
              <a:ext uri="{FF2B5EF4-FFF2-40B4-BE49-F238E27FC236}">
                <a16:creationId xmlns:a16="http://schemas.microsoft.com/office/drawing/2014/main" id="{A2A62394-CC62-4C3E-9101-CD687B39FD15}"/>
              </a:ext>
            </a:extLst>
          </p:cNvPr>
          <p:cNvSpPr/>
          <p:nvPr/>
        </p:nvSpPr>
        <p:spPr>
          <a:xfrm>
            <a:off x="3646934" y="3162337"/>
            <a:ext cx="1476164" cy="325611"/>
          </a:xfrm>
          <a:prstGeom prst="wedgeRectCallout">
            <a:avLst>
              <a:gd name="adj1" fmla="val 27140"/>
              <a:gd name="adj2" fmla="val 105355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6F</a:t>
            </a:r>
            <a:r>
              <a:rPr lang="zh-TW" altLang="en-US" sz="18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空中花園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User\Desktop\進行中\外來案\廣場平面圖\1樓廣場線圖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386" y="3429793"/>
            <a:ext cx="5612967" cy="3429795"/>
          </a:xfrm>
          <a:prstGeom prst="rect">
            <a:avLst/>
          </a:prstGeom>
          <a:noFill/>
        </p:spPr>
      </p:pic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346" y="621482"/>
            <a:ext cx="8912420" cy="3067611"/>
          </a:xfrm>
          <a:prstGeom prst="rect">
            <a:avLst/>
          </a:prstGeom>
          <a:noFill/>
        </p:spPr>
      </p:pic>
      <p:cxnSp>
        <p:nvCxnSpPr>
          <p:cNvPr id="10" name="直線接點 9"/>
          <p:cNvCxnSpPr/>
          <p:nvPr/>
        </p:nvCxnSpPr>
        <p:spPr>
          <a:xfrm flipH="1">
            <a:off x="3375474" y="3213770"/>
            <a:ext cx="343468" cy="237626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手繪多邊形 12"/>
          <p:cNvSpPr/>
          <p:nvPr/>
        </p:nvSpPr>
        <p:spPr>
          <a:xfrm>
            <a:off x="3574926" y="4149874"/>
            <a:ext cx="3240360" cy="1400026"/>
          </a:xfrm>
          <a:custGeom>
            <a:avLst/>
            <a:gdLst>
              <a:gd name="connsiteX0" fmla="*/ 0 w 3200400"/>
              <a:gd name="connsiteY0" fmla="*/ 1003300 h 1384300"/>
              <a:gd name="connsiteX1" fmla="*/ 12700 w 3200400"/>
              <a:gd name="connsiteY1" fmla="*/ 1384300 h 1384300"/>
              <a:gd name="connsiteX2" fmla="*/ 2997200 w 3200400"/>
              <a:gd name="connsiteY2" fmla="*/ 1346200 h 1384300"/>
              <a:gd name="connsiteX3" fmla="*/ 3200400 w 3200400"/>
              <a:gd name="connsiteY3" fmla="*/ 482600 h 1384300"/>
              <a:gd name="connsiteX4" fmla="*/ 1968500 w 3200400"/>
              <a:gd name="connsiteY4" fmla="*/ 0 h 1384300"/>
              <a:gd name="connsiteX5" fmla="*/ 1892300 w 3200400"/>
              <a:gd name="connsiteY5" fmla="*/ 457200 h 1384300"/>
              <a:gd name="connsiteX6" fmla="*/ 1511300 w 3200400"/>
              <a:gd name="connsiteY6" fmla="*/ 698500 h 1384300"/>
              <a:gd name="connsiteX7" fmla="*/ 1016000 w 3200400"/>
              <a:gd name="connsiteY7" fmla="*/ 622300 h 1384300"/>
              <a:gd name="connsiteX8" fmla="*/ 914400 w 3200400"/>
              <a:gd name="connsiteY8" fmla="*/ 381000 h 1384300"/>
              <a:gd name="connsiteX9" fmla="*/ 571500 w 3200400"/>
              <a:gd name="connsiteY9" fmla="*/ 749300 h 1384300"/>
              <a:gd name="connsiteX10" fmla="*/ 533400 w 3200400"/>
              <a:gd name="connsiteY10" fmla="*/ 889000 h 1384300"/>
              <a:gd name="connsiteX11" fmla="*/ 0 w 3200400"/>
              <a:gd name="connsiteY11" fmla="*/ 1003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1384300">
                <a:moveTo>
                  <a:pt x="0" y="1003300"/>
                </a:moveTo>
                <a:lnTo>
                  <a:pt x="12700" y="1384300"/>
                </a:lnTo>
                <a:lnTo>
                  <a:pt x="2997200" y="1346200"/>
                </a:lnTo>
                <a:lnTo>
                  <a:pt x="3200400" y="482600"/>
                </a:lnTo>
                <a:lnTo>
                  <a:pt x="1968500" y="0"/>
                </a:lnTo>
                <a:lnTo>
                  <a:pt x="1892300" y="457200"/>
                </a:lnTo>
                <a:lnTo>
                  <a:pt x="1511300" y="698500"/>
                </a:lnTo>
                <a:lnTo>
                  <a:pt x="1016000" y="622300"/>
                </a:lnTo>
                <a:lnTo>
                  <a:pt x="914400" y="381000"/>
                </a:lnTo>
                <a:lnTo>
                  <a:pt x="571500" y="749300"/>
                </a:lnTo>
                <a:lnTo>
                  <a:pt x="533400" y="889000"/>
                </a:lnTo>
                <a:lnTo>
                  <a:pt x="0" y="1003300"/>
                </a:lnTo>
                <a:close/>
              </a:path>
            </a:pathLst>
          </a:custGeom>
          <a:solidFill>
            <a:srgbClr val="D996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583038" y="494196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可承租範圍</a:t>
            </a:r>
          </a:p>
        </p:txBody>
      </p:sp>
      <p:sp>
        <p:nvSpPr>
          <p:cNvPr id="18" name="矩形 17"/>
          <p:cNvSpPr/>
          <p:nvPr/>
        </p:nvSpPr>
        <p:spPr>
          <a:xfrm>
            <a:off x="334566" y="549474"/>
            <a:ext cx="20882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TW" sz="3200" dirty="0">
                <a:solidFill>
                  <a:srgbClr val="CC9900"/>
                </a:solidFill>
                <a:ea typeface="微軟正黑體" pitchFamily="34" charset="-120"/>
              </a:rPr>
              <a:t>1F</a:t>
            </a: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廣場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承租範圍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508273" y="4910116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＊廣場為不規則形</a:t>
            </a:r>
            <a:endParaRPr lang="en-US" altLang="zh-TW" sz="1800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＊總坪數約為</a:t>
            </a:r>
            <a:r>
              <a:rPr lang="en-US" altLang="zh-TW" sz="18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260</a:t>
            </a: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坪</a:t>
            </a:r>
            <a:endParaRPr lang="en-US" altLang="zh-TW" sz="1800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3" descr="D:\Users\User\Desktop\進行中\外來案\廣場平面圖\1樓廣場線圖-1.JPG"/>
          <p:cNvPicPr>
            <a:picLocks noChangeAspect="1" noChangeArrowheads="1"/>
          </p:cNvPicPr>
          <p:nvPr/>
        </p:nvPicPr>
        <p:blipFill>
          <a:blip r:embed="rId2" cstate="print"/>
          <a:srcRect l="28222" t="6298" r="21744" b="55911"/>
          <a:stretch>
            <a:fillRect/>
          </a:stretch>
        </p:blipFill>
        <p:spPr bwMode="auto">
          <a:xfrm>
            <a:off x="4150990" y="3645818"/>
            <a:ext cx="2808312" cy="1296144"/>
          </a:xfrm>
          <a:prstGeom prst="rect">
            <a:avLst/>
          </a:prstGeom>
          <a:noFill/>
        </p:spPr>
      </p:pic>
      <p:cxnSp>
        <p:nvCxnSpPr>
          <p:cNvPr id="8" name="直線接點 7"/>
          <p:cNvCxnSpPr/>
          <p:nvPr/>
        </p:nvCxnSpPr>
        <p:spPr>
          <a:xfrm>
            <a:off x="5895754" y="3285778"/>
            <a:ext cx="936104" cy="129614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>
            <a:extLst>
              <a:ext uri="{FF2B5EF4-FFF2-40B4-BE49-F238E27FC236}">
                <a16:creationId xmlns:a16="http://schemas.microsoft.com/office/drawing/2014/main" id="{B9562383-EEAE-4DA1-BDBB-987F045AA638}"/>
              </a:ext>
            </a:extLst>
          </p:cNvPr>
          <p:cNvSpPr/>
          <p:nvPr/>
        </p:nvSpPr>
        <p:spPr>
          <a:xfrm>
            <a:off x="4748187" y="5503659"/>
            <a:ext cx="482923" cy="460781"/>
          </a:xfrm>
          <a:prstGeom prst="ellipse">
            <a:avLst/>
          </a:prstGeom>
          <a:solidFill>
            <a:srgbClr val="D996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3ED859-D79B-44AD-9E99-21118E4E2CDA}"/>
              </a:ext>
            </a:extLst>
          </p:cNvPr>
          <p:cNvSpPr/>
          <p:nvPr/>
        </p:nvSpPr>
        <p:spPr>
          <a:xfrm>
            <a:off x="6664813" y="6010269"/>
            <a:ext cx="936104" cy="388949"/>
          </a:xfrm>
          <a:prstGeom prst="rect">
            <a:avLst/>
          </a:prstGeom>
          <a:solidFill>
            <a:srgbClr val="D996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Desktop\進行中\外來案\廣場平面圖\1樓廣場線圖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82" y="1125538"/>
            <a:ext cx="9024739" cy="5514553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34566" y="54947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dirty="0">
                <a:solidFill>
                  <a:srgbClr val="CC9900"/>
                </a:solidFill>
                <a:ea typeface="微軟正黑體" pitchFamily="34" charset="-120"/>
              </a:rPr>
              <a:t>1F</a:t>
            </a: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廣場平面圖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5C7AF1-832E-4D52-AFDF-58D775974D91}"/>
              </a:ext>
            </a:extLst>
          </p:cNvPr>
          <p:cNvSpPr/>
          <p:nvPr/>
        </p:nvSpPr>
        <p:spPr>
          <a:xfrm>
            <a:off x="6311230" y="2493691"/>
            <a:ext cx="237744" cy="195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5C7AF1-832E-4D52-AFDF-58D775974D91}"/>
              </a:ext>
            </a:extLst>
          </p:cNvPr>
          <p:cNvSpPr/>
          <p:nvPr/>
        </p:nvSpPr>
        <p:spPr>
          <a:xfrm>
            <a:off x="2998862" y="2277666"/>
            <a:ext cx="237744" cy="195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5C7AF1-832E-4D52-AFDF-58D775974D91}"/>
              </a:ext>
            </a:extLst>
          </p:cNvPr>
          <p:cNvSpPr/>
          <p:nvPr/>
        </p:nvSpPr>
        <p:spPr>
          <a:xfrm>
            <a:off x="3502918" y="5229995"/>
            <a:ext cx="237744" cy="195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62D27F-1302-4FC5-B202-31171A3F520C}"/>
              </a:ext>
            </a:extLst>
          </p:cNvPr>
          <p:cNvSpPr/>
          <p:nvPr/>
        </p:nvSpPr>
        <p:spPr>
          <a:xfrm>
            <a:off x="9572798" y="2243758"/>
            <a:ext cx="237744" cy="195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C6107DF-AF10-4033-A159-252174314FEA}"/>
              </a:ext>
            </a:extLst>
          </p:cNvPr>
          <p:cNvSpPr txBox="1"/>
          <p:nvPr/>
        </p:nvSpPr>
        <p:spPr>
          <a:xfrm>
            <a:off x="9932838" y="21590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電源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電箱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C6107DF-AF10-4033-A159-252174314FEA}"/>
              </a:ext>
            </a:extLst>
          </p:cNvPr>
          <p:cNvSpPr txBox="1"/>
          <p:nvPr/>
        </p:nvSpPr>
        <p:spPr>
          <a:xfrm rot="396954">
            <a:off x="7776790" y="3044354"/>
            <a:ext cx="64633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正門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C6107DF-AF10-4033-A159-252174314FEA}"/>
              </a:ext>
            </a:extLst>
          </p:cNvPr>
          <p:cNvSpPr txBox="1"/>
          <p:nvPr/>
        </p:nvSpPr>
        <p:spPr>
          <a:xfrm rot="1846047">
            <a:off x="4087030" y="4621431"/>
            <a:ext cx="64633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舞台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C6107DF-AF10-4033-A159-252174314FEA}"/>
              </a:ext>
            </a:extLst>
          </p:cNvPr>
          <p:cNvSpPr txBox="1"/>
          <p:nvPr/>
        </p:nvSpPr>
        <p:spPr>
          <a:xfrm>
            <a:off x="2460898" y="4865263"/>
            <a:ext cx="838691" cy="3539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17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噴水池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63C3B09-C38D-4155-8C2A-3534DFA28A03}"/>
              </a:ext>
            </a:extLst>
          </p:cNvPr>
          <p:cNvCxnSpPr>
            <a:cxnSpLocks/>
          </p:cNvCxnSpPr>
          <p:nvPr/>
        </p:nvCxnSpPr>
        <p:spPr>
          <a:xfrm>
            <a:off x="9500790" y="2919780"/>
            <a:ext cx="414528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1688BEC-20E1-4968-BE23-B636B1EFFD3E}"/>
              </a:ext>
            </a:extLst>
          </p:cNvPr>
          <p:cNvSpPr txBox="1"/>
          <p:nvPr/>
        </p:nvSpPr>
        <p:spPr>
          <a:xfrm>
            <a:off x="9932838" y="2735114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走道動線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需保留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463C3B09-C38D-4155-8C2A-3534DFA28A03}"/>
              </a:ext>
            </a:extLst>
          </p:cNvPr>
          <p:cNvCxnSpPr>
            <a:cxnSpLocks/>
          </p:cNvCxnSpPr>
          <p:nvPr/>
        </p:nvCxnSpPr>
        <p:spPr>
          <a:xfrm>
            <a:off x="1054646" y="4221882"/>
            <a:ext cx="2592288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63C3B09-C38D-4155-8C2A-3534DFA28A03}"/>
              </a:ext>
            </a:extLst>
          </p:cNvPr>
          <p:cNvCxnSpPr>
            <a:cxnSpLocks/>
          </p:cNvCxnSpPr>
          <p:nvPr/>
        </p:nvCxnSpPr>
        <p:spPr>
          <a:xfrm>
            <a:off x="4295006" y="4221882"/>
            <a:ext cx="2592288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63C3B09-C38D-4155-8C2A-3534DFA28A03}"/>
              </a:ext>
            </a:extLst>
          </p:cNvPr>
          <p:cNvCxnSpPr>
            <a:cxnSpLocks/>
          </p:cNvCxnSpPr>
          <p:nvPr/>
        </p:nvCxnSpPr>
        <p:spPr>
          <a:xfrm flipV="1">
            <a:off x="5447134" y="2277666"/>
            <a:ext cx="0" cy="1728192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A62D27F-1302-4FC5-B202-31171A3F520C}"/>
              </a:ext>
            </a:extLst>
          </p:cNvPr>
          <p:cNvSpPr/>
          <p:nvPr/>
        </p:nvSpPr>
        <p:spPr>
          <a:xfrm>
            <a:off x="9572798" y="3611910"/>
            <a:ext cx="237744" cy="195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C6107DF-AF10-4033-A159-252174314FEA}"/>
              </a:ext>
            </a:extLst>
          </p:cNvPr>
          <p:cNvSpPr txBox="1"/>
          <p:nvPr/>
        </p:nvSpPr>
        <p:spPr>
          <a:xfrm>
            <a:off x="9932838" y="352720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發電機可擺放位置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A62D27F-1302-4FC5-B202-31171A3F520C}"/>
              </a:ext>
            </a:extLst>
          </p:cNvPr>
          <p:cNvSpPr/>
          <p:nvPr/>
        </p:nvSpPr>
        <p:spPr>
          <a:xfrm>
            <a:off x="6599262" y="4725938"/>
            <a:ext cx="237744" cy="195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A62D27F-1302-4FC5-B202-31171A3F520C}"/>
              </a:ext>
            </a:extLst>
          </p:cNvPr>
          <p:cNvSpPr/>
          <p:nvPr/>
        </p:nvSpPr>
        <p:spPr>
          <a:xfrm>
            <a:off x="3358902" y="1989634"/>
            <a:ext cx="237744" cy="195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9407574" y="1989634"/>
            <a:ext cx="2592288" cy="208823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User\Desktop\進行中\外來案\廣場平面圖\1樓廣場線圖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8741" y="621481"/>
            <a:ext cx="9240763" cy="5646554"/>
          </a:xfrm>
          <a:prstGeom prst="rect">
            <a:avLst/>
          </a:prstGeom>
          <a:noFill/>
        </p:spPr>
      </p:pic>
      <p:pic>
        <p:nvPicPr>
          <p:cNvPr id="5122" name="Picture 2" descr="D:\Users\User\Desktop\進行中\外來案\廣場平面圖\舞臺尺寸.bmp"/>
          <p:cNvPicPr>
            <a:picLocks noChangeAspect="1" noChangeArrowheads="1"/>
          </p:cNvPicPr>
          <p:nvPr/>
        </p:nvPicPr>
        <p:blipFill>
          <a:blip r:embed="rId3" cstate="print"/>
          <a:srcRect l="3637" t="41928" r="46893" b="2904"/>
          <a:stretch>
            <a:fillRect/>
          </a:stretch>
        </p:blipFill>
        <p:spPr bwMode="auto">
          <a:xfrm>
            <a:off x="1558702" y="2925738"/>
            <a:ext cx="4608513" cy="338861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34566" y="549474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舞台尺寸</a:t>
            </a:r>
            <a:endParaRPr lang="en-US" altLang="zh-TW" sz="3200" dirty="0">
              <a:solidFill>
                <a:srgbClr val="CC9900"/>
              </a:solidFill>
              <a:ea typeface="微軟正黑體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C6107DF-AF10-4033-A159-252174314FEA}"/>
              </a:ext>
            </a:extLst>
          </p:cNvPr>
          <p:cNvSpPr txBox="1"/>
          <p:nvPr/>
        </p:nvSpPr>
        <p:spPr>
          <a:xfrm rot="1993777">
            <a:off x="6848224" y="2342330"/>
            <a:ext cx="620683" cy="3539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17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舞台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7139222" y="2853730"/>
            <a:ext cx="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239222" y="3429794"/>
            <a:ext cx="900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566" y="54947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dirty="0">
                <a:solidFill>
                  <a:srgbClr val="CC9900"/>
                </a:solidFill>
                <a:ea typeface="微軟正黑體" pitchFamily="34" charset="-120"/>
              </a:rPr>
              <a:t>1F</a:t>
            </a:r>
            <a:r>
              <a:rPr lang="zh-TW" altLang="en-US" sz="3200" dirty="0">
                <a:solidFill>
                  <a:srgbClr val="CC9900"/>
                </a:solidFill>
                <a:ea typeface="微軟正黑體" pitchFamily="34" charset="-120"/>
              </a:rPr>
              <a:t>廣場實景照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51CBBD-D2D1-4B2B-A062-6EAC80910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91" y="1053530"/>
            <a:ext cx="3948863" cy="2632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EFBAE1D-72DC-4537-9CE9-547C678AC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1053531"/>
            <a:ext cx="3948865" cy="263257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72C5A56-FECF-4864-9AA2-A6858A858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3800412"/>
            <a:ext cx="3948864" cy="296031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7F4BC78-15E7-4551-817D-05C86AE6D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91" y="3805251"/>
            <a:ext cx="3948863" cy="29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542" y="558857"/>
            <a:ext cx="352839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dirty="0">
                <a:solidFill>
                  <a:srgbClr val="CC9900"/>
                </a:solidFill>
                <a:ea typeface="微軟正黑體" pitchFamily="34" charset="-120"/>
              </a:rPr>
              <a:t>6F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CC9900"/>
                </a:solidFill>
                <a:ea typeface="微軟正黑體" pitchFamily="34" charset="-120"/>
              </a:rPr>
              <a:t>空中花園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29FF40F-209D-4C03-802B-EC3F37EF84FF}"/>
              </a:ext>
            </a:extLst>
          </p:cNvPr>
          <p:cNvGrpSpPr/>
          <p:nvPr/>
        </p:nvGrpSpPr>
        <p:grpSpPr>
          <a:xfrm>
            <a:off x="6671270" y="85805"/>
            <a:ext cx="4428526" cy="6687978"/>
            <a:chOff x="3898930" y="0"/>
            <a:chExt cx="4428526" cy="668797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6D99ECB-FCE3-41D8-A79A-6A7F89FD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2" t="2393" r="40928" b="9076"/>
            <a:stretch/>
          </p:blipFill>
          <p:spPr>
            <a:xfrm>
              <a:off x="3898930" y="0"/>
              <a:ext cx="4428526" cy="668797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8A51CC4-5430-499F-B810-81FAC030AE77}"/>
                </a:ext>
              </a:extLst>
            </p:cNvPr>
            <p:cNvSpPr/>
            <p:nvPr/>
          </p:nvSpPr>
          <p:spPr>
            <a:xfrm>
              <a:off x="6671270" y="5590034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CADF9AF2-A1C8-4A6B-8795-9AFAEB9FD199}"/>
              </a:ext>
            </a:extLst>
          </p:cNvPr>
          <p:cNvSpPr/>
          <p:nvPr/>
        </p:nvSpPr>
        <p:spPr>
          <a:xfrm>
            <a:off x="7579290" y="1787605"/>
            <a:ext cx="2336800" cy="2654300"/>
          </a:xfrm>
          <a:custGeom>
            <a:avLst/>
            <a:gdLst>
              <a:gd name="connsiteX0" fmla="*/ 1657350 w 2336800"/>
              <a:gd name="connsiteY0" fmla="*/ 101600 h 2654300"/>
              <a:gd name="connsiteX1" fmla="*/ 2324100 w 2336800"/>
              <a:gd name="connsiteY1" fmla="*/ 273050 h 2654300"/>
              <a:gd name="connsiteX2" fmla="*/ 2336800 w 2336800"/>
              <a:gd name="connsiteY2" fmla="*/ 2381250 h 2654300"/>
              <a:gd name="connsiteX3" fmla="*/ 1447800 w 2336800"/>
              <a:gd name="connsiteY3" fmla="*/ 2393950 h 2654300"/>
              <a:gd name="connsiteX4" fmla="*/ 1365250 w 2336800"/>
              <a:gd name="connsiteY4" fmla="*/ 2571750 h 2654300"/>
              <a:gd name="connsiteX5" fmla="*/ 1123950 w 2336800"/>
              <a:gd name="connsiteY5" fmla="*/ 2654300 h 2654300"/>
              <a:gd name="connsiteX6" fmla="*/ 819150 w 2336800"/>
              <a:gd name="connsiteY6" fmla="*/ 2120900 h 2654300"/>
              <a:gd name="connsiteX7" fmla="*/ 641350 w 2336800"/>
              <a:gd name="connsiteY7" fmla="*/ 2203450 h 2654300"/>
              <a:gd name="connsiteX8" fmla="*/ 603250 w 2336800"/>
              <a:gd name="connsiteY8" fmla="*/ 2146300 h 2654300"/>
              <a:gd name="connsiteX9" fmla="*/ 596900 w 2336800"/>
              <a:gd name="connsiteY9" fmla="*/ 2120900 h 2654300"/>
              <a:gd name="connsiteX10" fmla="*/ 590550 w 2336800"/>
              <a:gd name="connsiteY10" fmla="*/ 2108200 h 2654300"/>
              <a:gd name="connsiteX11" fmla="*/ 355600 w 2336800"/>
              <a:gd name="connsiteY11" fmla="*/ 1695450 h 2654300"/>
              <a:gd name="connsiteX12" fmla="*/ 381000 w 2336800"/>
              <a:gd name="connsiteY12" fmla="*/ 1504950 h 2654300"/>
              <a:gd name="connsiteX13" fmla="*/ 311150 w 2336800"/>
              <a:gd name="connsiteY13" fmla="*/ 1358900 h 2654300"/>
              <a:gd name="connsiteX14" fmla="*/ 222250 w 2336800"/>
              <a:gd name="connsiteY14" fmla="*/ 1301750 h 2654300"/>
              <a:gd name="connsiteX15" fmla="*/ 76200 w 2336800"/>
              <a:gd name="connsiteY15" fmla="*/ 1263650 h 2654300"/>
              <a:gd name="connsiteX16" fmla="*/ 0 w 2336800"/>
              <a:gd name="connsiteY16" fmla="*/ 1257300 h 2654300"/>
              <a:gd name="connsiteX17" fmla="*/ 63500 w 2336800"/>
              <a:gd name="connsiteY17" fmla="*/ 596900 h 2654300"/>
              <a:gd name="connsiteX18" fmla="*/ 279400 w 2336800"/>
              <a:gd name="connsiteY18" fmla="*/ 596900 h 2654300"/>
              <a:gd name="connsiteX19" fmla="*/ 241300 w 2336800"/>
              <a:gd name="connsiteY19" fmla="*/ 171450 h 2654300"/>
              <a:gd name="connsiteX20" fmla="*/ 476250 w 2336800"/>
              <a:gd name="connsiteY20" fmla="*/ 184150 h 2654300"/>
              <a:gd name="connsiteX21" fmla="*/ 730250 w 2336800"/>
              <a:gd name="connsiteY21" fmla="*/ 57150 h 2654300"/>
              <a:gd name="connsiteX22" fmla="*/ 1219200 w 2336800"/>
              <a:gd name="connsiteY22" fmla="*/ 95250 h 2654300"/>
              <a:gd name="connsiteX23" fmla="*/ 1282700 w 2336800"/>
              <a:gd name="connsiteY23" fmla="*/ 0 h 2654300"/>
              <a:gd name="connsiteX24" fmla="*/ 1657350 w 2336800"/>
              <a:gd name="connsiteY24" fmla="*/ 1016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2654300">
                <a:moveTo>
                  <a:pt x="1657350" y="101600"/>
                </a:moveTo>
                <a:lnTo>
                  <a:pt x="2324100" y="273050"/>
                </a:lnTo>
                <a:cubicBezTo>
                  <a:pt x="2328333" y="975783"/>
                  <a:pt x="2332567" y="1678517"/>
                  <a:pt x="2336800" y="2381250"/>
                </a:cubicBezTo>
                <a:lnTo>
                  <a:pt x="1447800" y="2393950"/>
                </a:lnTo>
                <a:lnTo>
                  <a:pt x="1365250" y="2571750"/>
                </a:lnTo>
                <a:lnTo>
                  <a:pt x="1123950" y="2654300"/>
                </a:lnTo>
                <a:lnTo>
                  <a:pt x="819150" y="2120900"/>
                </a:lnTo>
                <a:lnTo>
                  <a:pt x="641350" y="2203450"/>
                </a:lnTo>
                <a:cubicBezTo>
                  <a:pt x="628650" y="2184400"/>
                  <a:pt x="614105" y="2166459"/>
                  <a:pt x="603250" y="2146300"/>
                </a:cubicBezTo>
                <a:cubicBezTo>
                  <a:pt x="599112" y="2138616"/>
                  <a:pt x="599660" y="2129179"/>
                  <a:pt x="596900" y="2120900"/>
                </a:cubicBezTo>
                <a:cubicBezTo>
                  <a:pt x="595403" y="2116410"/>
                  <a:pt x="592667" y="2112433"/>
                  <a:pt x="590550" y="2108200"/>
                </a:cubicBezTo>
                <a:lnTo>
                  <a:pt x="355600" y="1695450"/>
                </a:lnTo>
                <a:lnTo>
                  <a:pt x="381000" y="1504950"/>
                </a:lnTo>
                <a:lnTo>
                  <a:pt x="311150" y="1358900"/>
                </a:lnTo>
                <a:lnTo>
                  <a:pt x="222250" y="1301750"/>
                </a:lnTo>
                <a:lnTo>
                  <a:pt x="76200" y="1263650"/>
                </a:lnTo>
                <a:lnTo>
                  <a:pt x="0" y="1257300"/>
                </a:lnTo>
                <a:lnTo>
                  <a:pt x="63500" y="596900"/>
                </a:lnTo>
                <a:lnTo>
                  <a:pt x="279400" y="596900"/>
                </a:lnTo>
                <a:lnTo>
                  <a:pt x="241300" y="171450"/>
                </a:lnTo>
                <a:lnTo>
                  <a:pt x="476250" y="184150"/>
                </a:lnTo>
                <a:lnTo>
                  <a:pt x="730250" y="57150"/>
                </a:lnTo>
                <a:lnTo>
                  <a:pt x="1219200" y="95250"/>
                </a:lnTo>
                <a:lnTo>
                  <a:pt x="1282700" y="0"/>
                </a:lnTo>
                <a:lnTo>
                  <a:pt x="1657350" y="101600"/>
                </a:lnTo>
                <a:close/>
              </a:path>
            </a:pathLst>
          </a:custGeom>
          <a:solidFill>
            <a:srgbClr val="D996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可使用範圍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379EB3-F911-4804-B738-DA6B0631D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38" y="3452388"/>
            <a:ext cx="4428527" cy="33213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F24E9A-4C09-4A66-B36B-D847441B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38" y="139140"/>
            <a:ext cx="4428526" cy="33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745</Words>
  <Application>Microsoft Office PowerPoint</Application>
  <PresentationFormat>自訂</PresentationFormat>
  <Paragraphs>77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靖雯 黃</cp:lastModifiedBy>
  <cp:revision>27</cp:revision>
  <dcterms:created xsi:type="dcterms:W3CDTF">2018-12-12T07:41:34Z</dcterms:created>
  <dcterms:modified xsi:type="dcterms:W3CDTF">2022-12-16T02:59:02Z</dcterms:modified>
</cp:coreProperties>
</file>